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79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422" r:id="rId37"/>
    <p:sldId id="29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1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92" y="3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1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AAA8D-C827-8989-6DE2-4ABDCEE7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ED4D0-6D88-87BE-7FF5-18B65F6D3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03917-EEDB-03E9-1938-3DBBC43D5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5746A-C357-3761-686C-7612D8D02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31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37E01-9C70-8396-7766-425F91D2B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1924FE-FDA0-52C7-9728-96BA41168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30696-E23F-74A5-5C17-128BA9D27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F6EEC-AFF2-8A30-641E-0046C3844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0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266CB-C083-3D6C-0FD6-B34776BEB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5B45F-8AA8-DD74-6619-96C3510DC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D2ED8-1BD1-3482-FCB6-202842C5F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3D495-28C0-ACA4-07F1-2EF02DC1C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08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A635F-8C16-946C-A107-6757C3C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EE3DD-F0BB-104F-E19F-FE78985DD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B1430-CDC1-0B5D-B133-61DEB8227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E24B9-A7FB-474B-D1C9-0FCE6C148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91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03 – </a:t>
            </a:r>
            <a:r>
              <a:rPr lang="en-US" sz="1400" i="1" dirty="0" err="1">
                <a:solidFill>
                  <a:srgbClr val="0000FF"/>
                </a:solidFill>
              </a:rPr>
              <a:t>Subsetting</a:t>
            </a:r>
            <a:r>
              <a:rPr lang="en-US" sz="1400" i="1" dirty="0">
                <a:solidFill>
                  <a:srgbClr val="0000FF"/>
                </a:solidFill>
              </a:rPr>
              <a:t> Vectors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753023" y="6498280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e_or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245551" y="578018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 </a:t>
            </a:r>
          </a:p>
        </p:txBody>
      </p:sp>
      <p:pic>
        <p:nvPicPr>
          <p:cNvPr id="16" name="Picture 15" descr="A book cover with text and images of colorful squares&#10;&#10;Description automatically generated">
            <a:extLst>
              <a:ext uri="{FF2B5EF4-FFF2-40B4-BE49-F238E27FC236}">
                <a16:creationId xmlns:a16="http://schemas.microsoft.com/office/drawing/2014/main" id="{C0126764-29C7-280E-8E7F-24D94ABE4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421" y="206555"/>
            <a:ext cx="1364540" cy="2053701"/>
          </a:xfrm>
          <a:prstGeom prst="rect">
            <a:avLst/>
          </a:prstGeom>
        </p:spPr>
      </p:pic>
      <p:pic>
        <p:nvPicPr>
          <p:cNvPr id="32" name="Picture 31" descr="A black and white image of a number&#10;&#10;Description automatically generated with medium confidence">
            <a:extLst>
              <a:ext uri="{FF2B5EF4-FFF2-40B4-BE49-F238E27FC236}">
                <a16:creationId xmlns:a16="http://schemas.microsoft.com/office/drawing/2014/main" id="{EA657AF9-CCC8-D11F-7003-5832C47DF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51" y="362645"/>
            <a:ext cx="9992773" cy="2006581"/>
          </a:xfrm>
          <a:prstGeom prst="rect">
            <a:avLst/>
          </a:prstGeom>
        </p:spPr>
      </p:pic>
      <p:pic>
        <p:nvPicPr>
          <p:cNvPr id="34" name="Picture 3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7C8AFEC-6D91-3167-24FD-6581F7233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51" y="3157614"/>
            <a:ext cx="6474641" cy="1804408"/>
          </a:xfrm>
          <a:prstGeom prst="rect">
            <a:avLst/>
          </a:prstGeom>
        </p:spPr>
      </p:pic>
      <p:pic>
        <p:nvPicPr>
          <p:cNvPr id="3" name="Picture 2" descr="A close-up of a leaf&#10;&#10;Description automatically generated">
            <a:extLst>
              <a:ext uri="{FF2B5EF4-FFF2-40B4-BE49-F238E27FC236}">
                <a16:creationId xmlns:a16="http://schemas.microsoft.com/office/drawing/2014/main" id="{DB198796-5BCB-CA11-4927-CA6C05495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316" y="2573431"/>
            <a:ext cx="4810133" cy="32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0C04B-4692-790A-6488-A9EA6C78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The single square bracket </a:t>
            </a:r>
            <a:r>
              <a:rPr lang="en-US" dirty="0">
                <a:solidFill>
                  <a:srgbClr val="0432FF"/>
                </a:solidFill>
              </a:rPr>
              <a:t>[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1D38C-0112-5728-1DE2-C6B9D4EA22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applied to a list, the [ operator will always return a list.</a:t>
            </a:r>
          </a:p>
          <a:p>
            <a:r>
              <a:rPr lang="en-US" dirty="0"/>
              <a:t>The same indexing method used for atomic vectors can also be used for filtering lists, namely, positive integers, negative integers, logical vectors, and the element name. </a:t>
            </a:r>
          </a:p>
          <a:p>
            <a:r>
              <a:rPr lang="en-US" dirty="0"/>
              <a:t>Here are examples of filtering a list using each of these methods.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54F51-9026-B1D5-2BBF-D7FC14B7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737B8-034A-4368-E88E-93EB1AFF0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76" y="2592505"/>
            <a:ext cx="6069020" cy="3533659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F382BDA-D11D-E6E2-7E50-226AD1A0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991"/>
          <a:stretch/>
        </p:blipFill>
        <p:spPr>
          <a:xfrm>
            <a:off x="5994400" y="1201157"/>
            <a:ext cx="5657540" cy="13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35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257E-968D-E667-884B-A3505B35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examples using [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F3F3FA-C2FB-5767-EAC1-3D3FB31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E9B786F-8D90-2E60-3360-F1B4E683E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89" y="2954642"/>
            <a:ext cx="7305817" cy="3137289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ED4A556-4C60-FB9A-435B-0F7134D0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991"/>
          <a:stretch/>
        </p:blipFill>
        <p:spPr>
          <a:xfrm>
            <a:off x="212589" y="1232971"/>
            <a:ext cx="6061996" cy="1490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A7A43-4DC3-24D6-0098-02343931802E}"/>
              </a:ext>
            </a:extLst>
          </p:cNvPr>
          <p:cNvSpPr txBox="1"/>
          <p:nvPr/>
        </p:nvSpPr>
        <p:spPr>
          <a:xfrm>
            <a:off x="7846727" y="4153954"/>
            <a:ext cx="354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Note: with [ a list is always returned</a:t>
            </a:r>
          </a:p>
        </p:txBody>
      </p:sp>
    </p:spTree>
    <p:extLst>
      <p:ext uri="{BB962C8B-B14F-4D97-AF65-F5344CB8AC3E}">
        <p14:creationId xmlns:p14="http://schemas.microsoft.com/office/powerpoint/2010/main" val="257052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B52B-12E9-362F-C370-D1F28686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The double square bracket </a:t>
            </a:r>
            <a:r>
              <a:rPr lang="en-US" dirty="0">
                <a:solidFill>
                  <a:srgbClr val="0432FF"/>
                </a:solidFill>
              </a:rPr>
              <a:t>[[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10DC-D11E-6961-AB40-5BD8A65A4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502227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Note that all examples with [ return a list, but in many cases this is not sufficient for analysis, as we will need to access the data within the list</a:t>
            </a:r>
          </a:p>
          <a:p>
            <a:r>
              <a:rPr lang="en-US" dirty="0"/>
              <a:t>the [[ operator, which extracts the contents of a list at a given location (i.e., element 1, 2, .., N), where N is the list length.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479A3-A871-5159-AEE0-A09FDB9F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BF49B36-4C5B-C801-B791-2E3FBF03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120" y="2832603"/>
            <a:ext cx="6316516" cy="3474084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F912813-932C-C32B-F963-369C37701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991"/>
          <a:stretch/>
        </p:blipFill>
        <p:spPr>
          <a:xfrm>
            <a:off x="5796608" y="1281831"/>
            <a:ext cx="5657540" cy="13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38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CDCF-4429-BFB5-4E75-A892BE5D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70166-41E9-5660-F01A-162443EA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C0BD64E-5829-B2D6-BF14-3016FDD5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024" y="1487375"/>
            <a:ext cx="6111386" cy="1667848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7554E0D-A060-F8B8-4DAB-851C1CD02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991"/>
          <a:stretch/>
        </p:blipFill>
        <p:spPr>
          <a:xfrm>
            <a:off x="102825" y="1583583"/>
            <a:ext cx="4788664" cy="117766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63609EC-A5E4-1BE0-688D-99983E2DA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5" y="3363650"/>
            <a:ext cx="6267207" cy="2023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6D272B-FEEB-41BC-A5CF-D7E782A8D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104" y="3429000"/>
            <a:ext cx="5406306" cy="2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06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C363-0302-E6E7-2628-282FC021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The tag operator </a:t>
            </a:r>
            <a:r>
              <a:rPr lang="en-US" dirty="0">
                <a:solidFill>
                  <a:srgbClr val="0432FF"/>
                </a:solidFill>
              </a:rPr>
              <a:t>$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D9655-DD82-E692-1762-B8164C2DC8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convenient alternative to the [[ operator, and this is the tag operator $ which can be used once a list element is named.</a:t>
            </a:r>
          </a:p>
          <a:p>
            <a:r>
              <a:rPr lang="en-US" dirty="0"/>
              <a:t>For our list l1 the terms l1[[1]], l1[["a"] and l1$a return the same result</a:t>
            </a:r>
          </a:p>
          <a:p>
            <a:r>
              <a:rPr lang="en-US" dirty="0"/>
              <a:t>In the general case </a:t>
            </a:r>
            <a:r>
              <a:rPr lang="en-US" dirty="0" err="1"/>
              <a:t>my_list</a:t>
            </a:r>
            <a:r>
              <a:rPr lang="en-US" dirty="0"/>
              <a:t>[["y]] is equivalent to </a:t>
            </a:r>
            <a:r>
              <a:rPr lang="en-US" dirty="0" err="1"/>
              <a:t>my_list$y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C2ADFB-3D61-64FA-0A15-AB03C48F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BE95C6E-D1CF-38B6-4087-3AA24B21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193"/>
          <a:stretch/>
        </p:blipFill>
        <p:spPr>
          <a:xfrm>
            <a:off x="6194237" y="1709586"/>
            <a:ext cx="5997763" cy="1289757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15CAC6D-CACF-1CE2-0FBA-12A06422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135"/>
          <a:stretch/>
        </p:blipFill>
        <p:spPr>
          <a:xfrm>
            <a:off x="6194236" y="2999343"/>
            <a:ext cx="5997763" cy="314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5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07F29-E36D-0BA3-35CE-071A787B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more complex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6A649-5756-4CCB-17FE-18FE22F8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923A4B-AFD2-1986-875B-37E9AB74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1246943"/>
            <a:ext cx="6063374" cy="49664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612272-BA13-63DD-43AC-7DD8F4B6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271" y="2131952"/>
            <a:ext cx="5759825" cy="31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92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1607-D507-F356-FBD6-5C9ED392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38885-2704-6190-B9BF-29C64759D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86591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At its core, the list is simply a vector of two named elements, and this is shown with the red lines</a:t>
            </a:r>
          </a:p>
          <a:p>
            <a:r>
              <a:rPr lang="en-US" dirty="0"/>
              <a:t>Each element contains a list, highlighted in green. This inner list contains information about an individual product, and it comprises three elements</a:t>
            </a:r>
          </a:p>
          <a:p>
            <a:pPr lvl="1"/>
            <a:r>
              <a:rPr lang="en-US" dirty="0"/>
              <a:t>The product name (product), a character atomic vector.</a:t>
            </a:r>
          </a:p>
          <a:p>
            <a:pPr lvl="1"/>
            <a:r>
              <a:rPr lang="en-US" dirty="0"/>
              <a:t>The annual sales amount (sales), a numeric atomic vector.</a:t>
            </a:r>
          </a:p>
          <a:p>
            <a:pPr lvl="1"/>
            <a:r>
              <a:rPr lang="en-US" dirty="0"/>
              <a:t>The quarterly sales (quarterly), which is another list (colored blue). This list contains two atomic vector elements: the quarter number (quarter) with values 1 to 4, the corresponding sales amount (sales) for each quarter.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2724D-504A-1425-2067-0D410707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F97CF0-A809-E0CF-D883-F385704B1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270" y="1510018"/>
            <a:ext cx="5759825" cy="31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015D5CE-45AD-3E63-93A2-812D82D8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83" y="4894757"/>
            <a:ext cx="56134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7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00FF-25C5-D9CC-2EDA-AFA023B0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Extract the first list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46377-4A06-CDEC-1AC8-DC1C858D1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552" y="3429000"/>
            <a:ext cx="5384800" cy="28575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Extract the first element of the list as a list, using [ in two ways.</a:t>
            </a:r>
          </a:p>
          <a:p>
            <a:r>
              <a:rPr lang="en-US" dirty="0"/>
              <a:t>One with a positive integer to retrieve the element, the other using the element name “A”. </a:t>
            </a:r>
          </a:p>
          <a:p>
            <a:r>
              <a:rPr lang="en-US" dirty="0"/>
              <a:t>Each of these </a:t>
            </a:r>
            <a:r>
              <a:rPr lang="en-US" dirty="0" err="1"/>
              <a:t>subsetting</a:t>
            </a:r>
            <a:r>
              <a:rPr lang="en-US" dirty="0"/>
              <a:t> instructions returns a list structure, and the list size is equal to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2AF55-C4E6-A51D-301E-23507CF0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F88E50-92A2-175B-59B2-72CCE099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538"/>
          <a:stretch/>
        </p:blipFill>
        <p:spPr>
          <a:xfrm>
            <a:off x="6197600" y="3926111"/>
            <a:ext cx="5384800" cy="2540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12E2E5C-A0AE-4DAB-A8A3-1C5ACE265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46" y="1129572"/>
            <a:ext cx="2448525" cy="2796539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31EC950-D541-2427-3F9A-447731063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89" y="1245936"/>
            <a:ext cx="3791423" cy="21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80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8D9A-C755-5E56-8166-2A9E220DE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3351-D64E-0AA8-7D13-902A8F37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Extract the contents of the first list element.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5E7B8-FDF6-95CE-49C6-3C681920B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104" y="3467941"/>
            <a:ext cx="5384800" cy="345634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 [[ in two ways, one with a positive integer to retrieve the element, the other using the element name “A”. </a:t>
            </a:r>
          </a:p>
          <a:p>
            <a:r>
              <a:rPr lang="en-US" dirty="0"/>
              <a:t>Each of these </a:t>
            </a:r>
            <a:r>
              <a:rPr lang="en-US" dirty="0" err="1"/>
              <a:t>subsetting</a:t>
            </a:r>
            <a:r>
              <a:rPr lang="en-US" dirty="0"/>
              <a:t> commands returns a list of size 3, where the three elements are: the product, the sales, and a list of two elements, which contain two vectors, one for the quarter, the other for the sales in each quarter.</a:t>
            </a:r>
          </a:p>
          <a:p>
            <a:r>
              <a:rPr lang="en-US" dirty="0"/>
              <a:t>We also use the $ operator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A474F-944A-05BF-7698-E271207B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13373AC-350F-3687-A2EF-C49AE11FF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89" y="1245936"/>
            <a:ext cx="3791423" cy="21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73A01CB-32A2-41A3-7909-BF039B7B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108" y="3926111"/>
            <a:ext cx="5334000" cy="24892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0263B4D-E7A8-CD1C-CE29-16E95DBE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097" y="1245935"/>
            <a:ext cx="2614805" cy="26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3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5D225-9B27-ED78-0FC7-DB5E026D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F13A-FA09-7737-F97A-307BEE64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Extract the product name from the first list element.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398A1-58AC-8085-6985-ACB4D063F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548" y="3429000"/>
            <a:ext cx="5384800" cy="32441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This requires the use of two successive [[ operators</a:t>
            </a:r>
          </a:p>
          <a:p>
            <a:r>
              <a:rPr lang="en-US" dirty="0"/>
              <a:t>The first [[ extracts the first element of products</a:t>
            </a:r>
          </a:p>
          <a:p>
            <a:r>
              <a:rPr lang="en-US" dirty="0"/>
              <a:t>the second [[ extracts the first element of this list</a:t>
            </a:r>
          </a:p>
          <a:p>
            <a:r>
              <a:rPr lang="en-US" dirty="0"/>
              <a:t>We also use the $ operator</a:t>
            </a:r>
          </a:p>
          <a:p>
            <a:r>
              <a:rPr lang="en-US" dirty="0"/>
              <a:t>An atomic character vector is returned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13198-9C6E-B22D-0814-DDE47ECD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15441F2-091F-683F-849C-C7BFAB0FA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89" y="1245936"/>
            <a:ext cx="3791423" cy="21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420A9BC-B8B7-9BD3-C719-BE272212F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34" y="3824111"/>
            <a:ext cx="5894862" cy="1405488"/>
          </a:xfrm>
          <a:prstGeom prst="rect">
            <a:avLst/>
          </a:prstGeom>
        </p:spPr>
      </p:pic>
      <p:pic>
        <p:nvPicPr>
          <p:cNvPr id="10" name="Picture 9" descr="A close-up of a box&#10;&#10;Description automatically generated">
            <a:extLst>
              <a:ext uri="{FF2B5EF4-FFF2-40B4-BE49-F238E27FC236}">
                <a16:creationId xmlns:a16="http://schemas.microsoft.com/office/drawing/2014/main" id="{75CC710D-9F4E-4CF1-465A-3877FD70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899" y="2374158"/>
            <a:ext cx="3593056" cy="10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5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95EC-82AA-ACD3-3594-265EE984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8E846-4264-DA7F-373D-30DCE34E3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52426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Subsetting</a:t>
            </a:r>
            <a:r>
              <a:rPr lang="en-US" dirty="0"/>
              <a:t> operators allow you to process data stored in atomic vectors and lists. </a:t>
            </a:r>
          </a:p>
          <a:p>
            <a:r>
              <a:rPr lang="en-US" dirty="0"/>
              <a:t>R provides a range of flexible approaches (4) that can be used to subset data.</a:t>
            </a:r>
          </a:p>
          <a:p>
            <a:r>
              <a:rPr lang="en-US" dirty="0"/>
              <a:t>First, we will generate some atomic vector data that can then be </a:t>
            </a:r>
            <a:r>
              <a:rPr lang="en-US" dirty="0" err="1"/>
              <a:t>subsetted</a:t>
            </a:r>
            <a:r>
              <a:rPr lang="en-US" dirty="0"/>
              <a:t>.</a:t>
            </a:r>
          </a:p>
          <a:p>
            <a:r>
              <a:rPr lang="en-US" dirty="0"/>
              <a:t>The operator [ is used to subset vectors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CE43B-8135-ED6D-2D27-D703B746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22475-1E29-92E0-D85B-D3A23128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628"/>
          <a:stretch/>
        </p:blipFill>
        <p:spPr>
          <a:xfrm>
            <a:off x="5212882" y="2294370"/>
            <a:ext cx="6750290" cy="263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85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F462A-B373-662A-8DDA-442E33517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5130-9B94-620F-E71C-EC624E0A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Extract the annual product sales of the first product.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2571C-FB11-1886-0366-E0D6B290D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548" y="3556570"/>
            <a:ext cx="5384800" cy="30267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a similar way, we can also gather the annual sales of product A.</a:t>
            </a:r>
          </a:p>
          <a:p>
            <a:r>
              <a:rPr lang="en-US" dirty="0"/>
              <a:t>We extract the second element of the inner list, and again, use three different mechanisms to access the same information</a:t>
            </a:r>
          </a:p>
          <a:p>
            <a:r>
              <a:rPr lang="en-US" dirty="0"/>
              <a:t>An atomic vector (numeric) is returned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D5DBE-5231-2759-A5C0-4A539F2E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4AF76F5-7140-1BBB-CC0D-E8BB29DE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89" y="1245936"/>
            <a:ext cx="3791423" cy="21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06BE4F-B41F-13C7-0070-5D2C70266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151" y="4006144"/>
            <a:ext cx="5988097" cy="1568311"/>
          </a:xfrm>
          <a:prstGeom prst="rect">
            <a:avLst/>
          </a:prstGeom>
        </p:spPr>
      </p:pic>
      <p:pic>
        <p:nvPicPr>
          <p:cNvPr id="9" name="Picture 8" descr="A close-up of a box&#10;&#10;Description automatically generated">
            <a:extLst>
              <a:ext uri="{FF2B5EF4-FFF2-40B4-BE49-F238E27FC236}">
                <a16:creationId xmlns:a16="http://schemas.microsoft.com/office/drawing/2014/main" id="{F881D4D6-7892-6D04-AAAE-7DEC6EBB2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017" y="1883796"/>
            <a:ext cx="4551210" cy="136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36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BA221-D7A3-A37A-FD85-C920D71C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6D4C-4732-6D7D-661F-46B705CD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Extract quarterly info for the first product.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9C057-5540-5E41-CC1B-5FB61F2C0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548" y="3556570"/>
            <a:ext cx="5384800" cy="3026792"/>
          </a:xfrm>
        </p:spPr>
        <p:txBody>
          <a:bodyPr>
            <a:normAutofit/>
          </a:bodyPr>
          <a:lstStyle/>
          <a:p>
            <a:r>
              <a:rPr lang="en-US" dirty="0"/>
              <a:t>The third element of the first element is also a list</a:t>
            </a:r>
          </a:p>
          <a:p>
            <a:r>
              <a:rPr lang="en-US" dirty="0"/>
              <a:t>When we extract this we see that the structure contains two atomic vectors.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2B712-FA96-2566-4CA8-DE34A3AA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48C2853-46FC-E89C-50A8-A06FB2F4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89" y="1245936"/>
            <a:ext cx="3791423" cy="21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AB5D5A3-A3CB-B55D-896D-3334BAF29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47" y="3906084"/>
            <a:ext cx="5885901" cy="196651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C7CF61F-D512-B627-ABE5-5EEA0CFAA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61" y="1366508"/>
            <a:ext cx="3600328" cy="21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0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FEF80-7320-E38B-C719-D979C57D6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00C-01FE-BC2C-E9FF-3CC5EF1F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Extract quarterly info for the first product.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21B0-3C83-0725-C243-663FC50A7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548" y="3556570"/>
            <a:ext cx="5384800" cy="3026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the list extracted in the previous step, we can then access the inner list values, again by using the [[ or $ operators. </a:t>
            </a:r>
          </a:p>
          <a:p>
            <a:r>
              <a:rPr lang="en-US" dirty="0"/>
              <a:t>Notice that we now use three successive [[ calls, because we have three lists that can be accessed. </a:t>
            </a:r>
          </a:p>
          <a:p>
            <a:r>
              <a:rPr lang="en-US" dirty="0"/>
              <a:t>For this example, the numeric vector that contains the quarters is returned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445AF-E937-DC66-717F-1E20AB42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C5F13B5-06C0-D5E6-1F58-7341D518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89" y="1245936"/>
            <a:ext cx="3791423" cy="21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A3B370C-C2CD-22D2-CAAB-AA61C2CE0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231" y="3600430"/>
            <a:ext cx="5786221" cy="167937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639CF9-B5C3-6267-A205-6DE7E9875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968" y="1669345"/>
            <a:ext cx="3875488" cy="16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41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58751-F25A-3C9A-BE94-926CB56E7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20E7-16CF-0E82-003E-DCC247FC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Extract quarterly sales for the first product.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33EAA-4BAE-5231-EFC2-A1FA9F140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548" y="4136808"/>
            <a:ext cx="5384800" cy="114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can access the quarterly sales, as they are contained in the second vector within the list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E1049-3671-734D-E1DB-C60A29BA7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6533227-535C-198D-E81F-3C824BD88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89" y="1245936"/>
            <a:ext cx="3791423" cy="21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9428046-29C9-97A5-66E0-8197C3B5C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36808"/>
            <a:ext cx="5889028" cy="165439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74BC03A-8D74-601E-565C-16909FB58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992" y="1645924"/>
            <a:ext cx="3892476" cy="21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99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08CB1-D2B2-1C92-CE06-D70EF5D39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B4D1-13FB-2DDA-AD6C-0ECF33447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Extract quarterly sales for first two quarters.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E407E-21EC-6903-767B-E0E6E28B7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548" y="3747911"/>
            <a:ext cx="4294763" cy="249293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can then use conventional vector notation to subset the quarterly sales values.</a:t>
            </a:r>
          </a:p>
          <a:p>
            <a:r>
              <a:rPr lang="en-US" dirty="0"/>
              <a:t>While not very user-friendly, and is also dependent on knowing the exact index location for each element, it’s a useful exercise to test your knowledge of how to subset a detailed list structure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B4C31-8744-A19C-9DC5-9720A823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E0304CB-677E-4DAC-C873-12BFEF60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89" y="1245936"/>
            <a:ext cx="3791423" cy="21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B337519-DA3C-FC82-BD16-90BF178F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39" y="3884348"/>
            <a:ext cx="6550709" cy="153811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31B8737-B2E0-9F68-792F-245EB7A2E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422" y="1952008"/>
            <a:ext cx="3589382" cy="139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24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6721E-4434-3B4A-DEFB-68D12BE6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and removing list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D40AE-E775-E527-D4C2-DCA04B6525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Setting a list element to NULL will remove it from the list.</a:t>
            </a:r>
          </a:p>
          <a:p>
            <a:r>
              <a:rPr lang="en-US" dirty="0"/>
              <a:t>The $ operator is that it can be used to add a new element to the list, or overwrite an existing element. </a:t>
            </a:r>
          </a:p>
          <a:p>
            <a:r>
              <a:rPr lang="en-US" dirty="0"/>
              <a:t>For example, we can overwrite and also add extra information to product 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75EDD-2A31-2312-02F9-B435C363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075A0E4-55F6-0D59-95AD-000E5830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9821"/>
            <a:ext cx="5921139" cy="33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35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DA4A-A44B-E242-7A0C-4FB828C3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observations on list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D4CF2-4721-8CDB-A4FB-B90C1ACE20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For list manipulation, the tag operator is the most </a:t>
            </a:r>
            <a:r>
              <a:rPr lang="en-US" dirty="0" err="1"/>
              <a:t>programmerfriendly</a:t>
            </a:r>
            <a:r>
              <a:rPr lang="en-US" dirty="0"/>
              <a:t>, so it is recommended to use this and also try to ensure that the list elements are named.</a:t>
            </a:r>
          </a:p>
          <a:p>
            <a:r>
              <a:rPr lang="en-US" dirty="0"/>
              <a:t>Indexing by positive integer is convenient for looping structures; we will see an example of this shortly.</a:t>
            </a:r>
          </a:p>
          <a:p>
            <a:r>
              <a:rPr lang="en-US" dirty="0"/>
              <a:t>Later (in the </a:t>
            </a:r>
            <a:r>
              <a:rPr lang="en-US" dirty="0" err="1"/>
              <a:t>tidyverse</a:t>
            </a:r>
            <a:r>
              <a:rPr lang="en-US" dirty="0"/>
              <a:t> section) we will introduce flexible functions such as those in the package </a:t>
            </a:r>
            <a:r>
              <a:rPr lang="en-US" dirty="0" err="1"/>
              <a:t>purrr</a:t>
            </a:r>
            <a:r>
              <a:rPr lang="en-US" dirty="0"/>
              <a:t> that provide efficient and impressive ways to iterate through lists.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B879F-E8BF-654F-1963-4546E500C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CA3847-7C26-9611-11E9-41CFFA918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271" y="1557427"/>
            <a:ext cx="5759825" cy="31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F49A5F6-9206-9F5E-CAD3-99A5AB1A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602" y="4893619"/>
            <a:ext cx="4037479" cy="15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86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9A32-0887-65B8-0050-70887BB4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over vectors using the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D95B1-0AD8-F676-5178-751A402F7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5384799" cy="498316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Iteration is a core structure in all programming languages, and R is no exception. </a:t>
            </a:r>
          </a:p>
          <a:p>
            <a:r>
              <a:rPr lang="en-US" dirty="0"/>
              <a:t>There are a number of basic looping structures than can be used in R, and we will focus on one of these, the </a:t>
            </a:r>
            <a:r>
              <a:rPr lang="en-US" dirty="0">
                <a:solidFill>
                  <a:srgbClr val="0432FF"/>
                </a:solidFill>
              </a:rPr>
              <a:t>for loop</a:t>
            </a:r>
            <a:r>
              <a:rPr lang="en-US" dirty="0"/>
              <a:t>. </a:t>
            </a:r>
          </a:p>
          <a:p>
            <a:r>
              <a:rPr lang="en-US" dirty="0"/>
              <a:t>The general structure is </a:t>
            </a:r>
            <a:r>
              <a:rPr lang="en-US" dirty="0">
                <a:solidFill>
                  <a:srgbClr val="0432FF"/>
                </a:solidFill>
              </a:rPr>
              <a:t>for(var in seq)expr</a:t>
            </a:r>
            <a:r>
              <a:rPr lang="en-US" dirty="0"/>
              <a:t>, where: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var</a:t>
            </a:r>
            <a:r>
              <a:rPr lang="en-US" dirty="0"/>
              <a:t> is a name for a variable that will change its value for each loop iteration.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seq</a:t>
            </a:r>
            <a:r>
              <a:rPr lang="en-US" dirty="0"/>
              <a:t> is an expression that evaluates to a vector.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expr</a:t>
            </a:r>
            <a:r>
              <a:rPr lang="en-US" dirty="0"/>
              <a:t> is an expression, which can be either a simple expression, or a compound expression of the form {expr1; expr2}, which is effectively a number of lines of code with two curly braces.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B5708-A46C-9EEF-388F-94FAB4A0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0EB3F-13A5-399A-3990-A0AF10D9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542"/>
          <a:stretch/>
        </p:blipFill>
        <p:spPr>
          <a:xfrm>
            <a:off x="6467607" y="2320268"/>
            <a:ext cx="5218885" cy="414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1877AF-546C-6EB2-8F05-532A58BADFBA}"/>
              </a:ext>
            </a:extLst>
          </p:cNvPr>
          <p:cNvSpPr txBox="1"/>
          <p:nvPr/>
        </p:nvSpPr>
        <p:spPr>
          <a:xfrm>
            <a:off x="6197604" y="1417638"/>
            <a:ext cx="6101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 convenient method to iterate over a vector is to use the function </a:t>
            </a:r>
            <a:r>
              <a:rPr lang="en-US" i="1" dirty="0" err="1"/>
              <a:t>seq_along</a:t>
            </a:r>
            <a:r>
              <a:rPr lang="en-US" i="1" dirty="0"/>
              <a:t>() which returns the indices of a vector</a:t>
            </a:r>
          </a:p>
        </p:txBody>
      </p:sp>
    </p:spTree>
    <p:extLst>
      <p:ext uri="{BB962C8B-B14F-4D97-AF65-F5344CB8AC3E}">
        <p14:creationId xmlns:p14="http://schemas.microsoft.com/office/powerpoint/2010/main" val="277877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0BB85-2DE8-5949-694F-FBB9BCBE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for processing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80F6-B877-0697-3BA0-951552F49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267" y="3745089"/>
            <a:ext cx="4775200" cy="26105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looping structure is valuable when we are dealing with lists, because we can use the [[ operator, along with the loop index, to extract values. </a:t>
            </a:r>
          </a:p>
          <a:p>
            <a:r>
              <a:rPr lang="en-US" dirty="0"/>
              <a:t>Let’s find the average sales for the two products, and for this we can iterate through the list.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3A9F1-EC61-BF4C-11AA-2E4962B7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0FF21F-94D4-1A84-ED80-6E65B3B9B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55" y="1529342"/>
            <a:ext cx="3791423" cy="21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429F0B3-39AD-9DEE-CBAD-52137CE8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467" y="2658620"/>
            <a:ext cx="6653677" cy="2893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73172-C70C-880C-E6AC-BF5267DB2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467" y="1796829"/>
            <a:ext cx="4013200" cy="482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1BAE10-5F9C-0F80-3EA8-126DC3CC1C3A}"/>
              </a:ext>
            </a:extLst>
          </p:cNvPr>
          <p:cNvSpPr txBox="1"/>
          <p:nvPr/>
        </p:nvSpPr>
        <p:spPr>
          <a:xfrm>
            <a:off x="5215467" y="1344676"/>
            <a:ext cx="638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we previously incremented the product sales of A by 10,000!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31A649-0281-8484-A6BA-952A6D3D568D}"/>
              </a:ext>
            </a:extLst>
          </p:cNvPr>
          <p:cNvCxnSpPr/>
          <p:nvPr/>
        </p:nvCxnSpPr>
        <p:spPr>
          <a:xfrm>
            <a:off x="1670756" y="2156178"/>
            <a:ext cx="282222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076E3A-3A17-1D10-7479-0A3480765A01}"/>
              </a:ext>
            </a:extLst>
          </p:cNvPr>
          <p:cNvSpPr txBox="1"/>
          <p:nvPr/>
        </p:nvSpPr>
        <p:spPr>
          <a:xfrm>
            <a:off x="2031073" y="2048597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22000</a:t>
            </a:r>
          </a:p>
        </p:txBody>
      </p:sp>
    </p:spTree>
    <p:extLst>
      <p:ext uri="{BB962C8B-B14F-4D97-AF65-F5344CB8AC3E}">
        <p14:creationId xmlns:p14="http://schemas.microsoft.com/office/powerpoint/2010/main" val="498753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8D91-0752-6285-6855-53D0C4AC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3.2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351DD5-8562-2066-F631-98982D5931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Create a list from an R data structure (car information, </a:t>
            </a:r>
            <a:r>
              <a:rPr lang="en-US" dirty="0" err="1"/>
              <a:t>mtcars</a:t>
            </a:r>
            <a:r>
              <a:rPr lang="en-US" dirty="0"/>
              <a:t>)</a:t>
            </a:r>
          </a:p>
          <a:p>
            <a:r>
              <a:rPr lang="en-US" dirty="0"/>
              <a:t>Create an atomic vector to store 11 results</a:t>
            </a:r>
          </a:p>
          <a:p>
            <a:r>
              <a:rPr lang="en-US" dirty="0"/>
              <a:t>Process the list and store the mean for each of the list elements in the atomic vector.</a:t>
            </a:r>
          </a:p>
          <a:p>
            <a:r>
              <a:rPr lang="en-US" dirty="0"/>
              <a:t>Make sure that the names of the atomic vector elements match those in the list</a:t>
            </a:r>
          </a:p>
          <a:p>
            <a:r>
              <a:rPr lang="en-US" dirty="0"/>
              <a:t>Note the list is a form of “parallel arrays” each with 32 data points. Each index of the atomic vector relates to the same car.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A17CD-B209-8A93-CA8C-BD3B9367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0DC0065-F340-3882-F27A-3255AD57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063" y="1481226"/>
            <a:ext cx="5013185" cy="47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4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85C9-A19B-6C33-9275-55AB189B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positive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45CE4-7AE2-6A80-BCE0-3C44CB4741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Positive integers will subset atomic vector elements at given locations, and this type of index can have one or more values.</a:t>
            </a:r>
          </a:p>
          <a:p>
            <a:r>
              <a:rPr lang="en-US" dirty="0"/>
              <a:t>To extract the n</a:t>
            </a:r>
            <a:r>
              <a:rPr lang="en-US" baseline="30000" dirty="0"/>
              <a:t>th</a:t>
            </a:r>
            <a:r>
              <a:rPr lang="en-US" dirty="0"/>
              <a:t> item from a vector x the term x[n] is used.</a:t>
            </a:r>
          </a:p>
          <a:p>
            <a:r>
              <a:rPr lang="en-US" dirty="0"/>
              <a:t>a sequence of values, starting at n and finishing at m can be extracted from the vector x as x[</a:t>
            </a:r>
            <a:r>
              <a:rPr lang="en-US" dirty="0" err="1"/>
              <a:t>n:m</a:t>
            </a:r>
            <a:r>
              <a:rPr lang="en-US" dirty="0"/>
              <a:t>]</a:t>
            </a:r>
          </a:p>
          <a:p>
            <a:r>
              <a:rPr lang="en-US" dirty="0"/>
              <a:t>Indices can also be created using the c()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E1D0B-5A5E-895F-5FE4-60D3572B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9106C5-1AA7-DFFF-22B6-27511218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7638"/>
            <a:ext cx="5882165" cy="47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7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10DF-6D47-BB29-CBEE-3726A64B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(not vectorized)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9403-3C9B-5D6F-1C08-C39FAA75D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86591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When iterating through individual vector elements, you may need to execute a statement based on a current vector value. </a:t>
            </a:r>
          </a:p>
          <a:p>
            <a:r>
              <a:rPr lang="en-US" dirty="0"/>
              <a:t>To do this, the if statement can be used, and there are two main forms: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if(</a:t>
            </a:r>
            <a:r>
              <a:rPr lang="en-US" dirty="0" err="1">
                <a:solidFill>
                  <a:srgbClr val="0432FF"/>
                </a:solidFill>
              </a:rPr>
              <a:t>cond</a:t>
            </a:r>
            <a:r>
              <a:rPr lang="en-US" dirty="0">
                <a:solidFill>
                  <a:srgbClr val="0432FF"/>
                </a:solidFill>
              </a:rPr>
              <a:t>) expr </a:t>
            </a:r>
            <a:r>
              <a:rPr lang="en-US" dirty="0"/>
              <a:t>which evaluates expr if the condition </a:t>
            </a:r>
            <a:r>
              <a:rPr lang="en-US" dirty="0" err="1"/>
              <a:t>cond</a:t>
            </a:r>
            <a:r>
              <a:rPr lang="en-US" dirty="0"/>
              <a:t> is true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if(</a:t>
            </a:r>
            <a:r>
              <a:rPr lang="en-US" dirty="0" err="1">
                <a:solidFill>
                  <a:srgbClr val="0432FF"/>
                </a:solidFill>
              </a:rPr>
              <a:t>cond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 err="1">
                <a:solidFill>
                  <a:srgbClr val="0432FF"/>
                </a:solidFill>
              </a:rPr>
              <a:t>true.expr</a:t>
            </a:r>
            <a:r>
              <a:rPr lang="en-US" dirty="0">
                <a:solidFill>
                  <a:srgbClr val="0432FF"/>
                </a:solidFill>
              </a:rPr>
              <a:t> else </a:t>
            </a:r>
            <a:r>
              <a:rPr lang="en-US" dirty="0" err="1">
                <a:solidFill>
                  <a:srgbClr val="0432FF"/>
                </a:solidFill>
              </a:rPr>
              <a:t>false.expr</a:t>
            </a:r>
            <a:r>
              <a:rPr lang="en-US" dirty="0"/>
              <a:t>, which evaluates </a:t>
            </a:r>
            <a:r>
              <a:rPr lang="en-US" dirty="0" err="1"/>
              <a:t>true.expr</a:t>
            </a:r>
            <a:r>
              <a:rPr lang="en-US" dirty="0"/>
              <a:t> if the condition is true, and otherwise evaluates </a:t>
            </a:r>
            <a:r>
              <a:rPr lang="en-US" dirty="0" err="1"/>
              <a:t>false.expr</a:t>
            </a:r>
            <a:endParaRPr lang="en-US" dirty="0"/>
          </a:p>
          <a:p>
            <a:r>
              <a:rPr lang="en-US" dirty="0"/>
              <a:t>If the variable used in the conditional expression has a length greater than 1, only the first element will be used.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91E6C-D742-5C8C-8D33-AC6F316C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F0A0B0B-2129-C5B7-60AF-D9A0B41B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165"/>
          <a:stretch/>
        </p:blipFill>
        <p:spPr>
          <a:xfrm>
            <a:off x="6479823" y="1284112"/>
            <a:ext cx="4899107" cy="3334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83A03-E089-8802-64D6-28B9FF1E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823"/>
          <a:stretch/>
        </p:blipFill>
        <p:spPr>
          <a:xfrm>
            <a:off x="6479823" y="4857575"/>
            <a:ext cx="4888544" cy="13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FCD4-A3D9-62B9-5E3F-79BB6E48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Mini-case: Star Wars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54974-71B7-F5C1-8862-071A9AA76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724619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aim of this mini-case is to show how we can subset lists.</a:t>
            </a:r>
          </a:p>
          <a:p>
            <a:r>
              <a:rPr lang="en-US" dirty="0"/>
              <a:t>The CRAN package </a:t>
            </a:r>
            <a:r>
              <a:rPr lang="en-US" dirty="0" err="1">
                <a:solidFill>
                  <a:srgbClr val="0432FF"/>
                </a:solidFill>
              </a:rPr>
              <a:t>repurrrsive</a:t>
            </a:r>
            <a:r>
              <a:rPr lang="en-US" dirty="0"/>
              <a:t> is used and this includes lists from the Star Wars universe, for example, </a:t>
            </a:r>
          </a:p>
          <a:p>
            <a:pPr lvl="1"/>
            <a:r>
              <a:rPr lang="en-US" dirty="0"/>
              <a:t>lists on films (</a:t>
            </a:r>
            <a:r>
              <a:rPr lang="en-US" dirty="0" err="1"/>
              <a:t>sw_films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people (</a:t>
            </a:r>
            <a:r>
              <a:rPr lang="en-US" dirty="0" err="1"/>
              <a:t>sw_people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planets (</a:t>
            </a:r>
            <a:r>
              <a:rPr lang="en-US" dirty="0" err="1"/>
              <a:t>sw_planets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species (</a:t>
            </a:r>
            <a:r>
              <a:rPr lang="en-US" dirty="0" err="1"/>
              <a:t>sw_species</a:t>
            </a:r>
            <a:r>
              <a:rPr lang="en-US" dirty="0"/>
              <a:t>), and </a:t>
            </a:r>
          </a:p>
          <a:p>
            <a:pPr lvl="1"/>
            <a:r>
              <a:rPr lang="en-US" dirty="0"/>
              <a:t>starships (</a:t>
            </a:r>
            <a:r>
              <a:rPr lang="en-US" dirty="0" err="1"/>
              <a:t>sw_starships</a:t>
            </a:r>
            <a:r>
              <a:rPr lang="en-US" dirty="0"/>
              <a:t>). </a:t>
            </a:r>
          </a:p>
          <a:p>
            <a:r>
              <a:rPr lang="en-US" dirty="0"/>
              <a:t>We focus on </a:t>
            </a:r>
            <a:r>
              <a:rPr lang="en-US" dirty="0" err="1"/>
              <a:t>sw_films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DCEE-44D0-5DF5-F264-66EFA175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3E8406-95B7-652F-D700-82F9E941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48" y="1600201"/>
            <a:ext cx="6337300" cy="2095500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287401-E32F-7AF6-2AE9-2BB78F85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548" y="3829956"/>
            <a:ext cx="63627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33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9ACE-78B7-A6D2-B4AC-E37F20B7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Find all George Lucas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56837-0741-3396-3134-25748215A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838222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Use logical </a:t>
            </a:r>
            <a:r>
              <a:rPr lang="en-US" dirty="0" err="1"/>
              <a:t>subsetting</a:t>
            </a:r>
            <a:r>
              <a:rPr lang="en-US" dirty="0"/>
              <a:t> for vectors</a:t>
            </a:r>
          </a:p>
          <a:p>
            <a:r>
              <a:rPr lang="en-US" dirty="0"/>
              <a:t>Create the logical vector </a:t>
            </a:r>
            <a:r>
              <a:rPr lang="en-US" dirty="0" err="1"/>
              <a:t>is_target</a:t>
            </a:r>
            <a:endParaRPr lang="en-US" dirty="0"/>
          </a:p>
          <a:p>
            <a:r>
              <a:rPr lang="en-US" dirty="0"/>
              <a:t>Iterate through </a:t>
            </a:r>
            <a:r>
              <a:rPr lang="en-US" dirty="0" err="1"/>
              <a:t>sw_films</a:t>
            </a:r>
            <a:endParaRPr lang="en-US" dirty="0"/>
          </a:p>
          <a:p>
            <a:pPr lvl="1"/>
            <a:r>
              <a:rPr lang="en-US" dirty="0"/>
              <a:t>If director == “George Lucas” then mark logical vector info as TRUE, else FALSE</a:t>
            </a:r>
          </a:p>
          <a:p>
            <a:r>
              <a:rPr lang="en-US" dirty="0"/>
              <a:t>Use </a:t>
            </a:r>
            <a:r>
              <a:rPr lang="en-US" dirty="0" err="1"/>
              <a:t>is_target</a:t>
            </a:r>
            <a:r>
              <a:rPr lang="en-US" dirty="0"/>
              <a:t> to subset </a:t>
            </a:r>
            <a:r>
              <a:rPr lang="en-US" dirty="0" err="1"/>
              <a:t>sw_films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F3569-1E1B-7A8F-053F-106CFE78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01BB928-4448-BD7D-C993-648E99148F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782"/>
          <a:stretch/>
        </p:blipFill>
        <p:spPr>
          <a:xfrm>
            <a:off x="4922662" y="1862494"/>
            <a:ext cx="7026024" cy="2238021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E75FD66-3BEA-F18B-CF03-4136FA82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893"/>
          <a:stretch/>
        </p:blipFill>
        <p:spPr>
          <a:xfrm>
            <a:off x="4922662" y="4545371"/>
            <a:ext cx="7022948" cy="9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5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1A7B-0355-FE54-C3F4-35E3560B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the movie titles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16BC8-B502-4AD8-C7DD-D40E90F5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5B6BD63-D17D-1349-A1C5-0379BCDE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33" y="1749072"/>
            <a:ext cx="8897652" cy="292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40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F3DE-57C7-C16A-236C-15E55618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approach: restructure the list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C028E-CB56-2FE2-F67B-4522179B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C0EA85A-15D4-49B6-3BE3-A971EF6AD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435980"/>
            <a:ext cx="10972800" cy="220892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Notice that we now have one list, and this list has three elements, each an atomic vector of size 7. </a:t>
            </a:r>
          </a:p>
          <a:p>
            <a:r>
              <a:rPr lang="en-US" dirty="0"/>
              <a:t>These vectors can also be viewed as parallel vectors, where each vector is the same size, and the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baseline="30000" dirty="0"/>
              <a:t> </a:t>
            </a:r>
            <a:r>
              <a:rPr lang="en-US" dirty="0"/>
              <a:t> elements of each vector are related. </a:t>
            </a:r>
          </a:p>
          <a:p>
            <a:r>
              <a:rPr lang="en-US" dirty="0"/>
              <a:t>For example, location 1 for each vector contains information on “A New Hope”.</a:t>
            </a:r>
          </a:p>
        </p:txBody>
      </p:sp>
      <p:pic>
        <p:nvPicPr>
          <p:cNvPr id="14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05C5D7-1E95-017D-DB7C-1A61C04E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194"/>
          <a:stretch/>
        </p:blipFill>
        <p:spPr>
          <a:xfrm>
            <a:off x="248354" y="1332877"/>
            <a:ext cx="6083029" cy="2832561"/>
          </a:xfrm>
          <a:prstGeom prst="rect">
            <a:avLst/>
          </a:prstGeom>
        </p:spPr>
      </p:pic>
      <p:pic>
        <p:nvPicPr>
          <p:cNvPr id="15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ED0BB4-E5A8-980A-D830-4C82DDD866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209" r="13020"/>
          <a:stretch/>
        </p:blipFill>
        <p:spPr>
          <a:xfrm>
            <a:off x="6594111" y="1332877"/>
            <a:ext cx="4988289" cy="28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66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CFBF-0398-ED4D-2924-781CC23B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parallel vectors in the list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5A8719-A688-DFD3-3325-B9E22BB04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59" y="4382496"/>
            <a:ext cx="10972800" cy="2262982"/>
          </a:xfrm>
        </p:spPr>
        <p:txBody>
          <a:bodyPr/>
          <a:lstStyle/>
          <a:p>
            <a:r>
              <a:rPr lang="en-US" dirty="0"/>
              <a:t>We will find easier ways to process lists using functionals such as </a:t>
            </a:r>
            <a:r>
              <a:rPr lang="en-US" dirty="0" err="1"/>
              <a:t>lapply</a:t>
            </a:r>
            <a:r>
              <a:rPr lang="en-US" dirty="0"/>
              <a:t>() and map(). </a:t>
            </a:r>
          </a:p>
          <a:p>
            <a:r>
              <a:rPr lang="en-US" dirty="0"/>
              <a:t>The aim here is to show how you can process lists using your own loop structures, along with the function </a:t>
            </a:r>
            <a:r>
              <a:rPr lang="en-US" dirty="0" err="1"/>
              <a:t>seq_along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F2ADBA-198E-317F-F819-5F1E664A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558DF-CC42-2CBD-3CC7-50CC6BD9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902"/>
          <a:stretch/>
        </p:blipFill>
        <p:spPr>
          <a:xfrm>
            <a:off x="162278" y="1853342"/>
            <a:ext cx="4838700" cy="2093449"/>
          </a:xfrm>
          <a:prstGeom prst="rect">
            <a:avLst/>
          </a:prstGeom>
        </p:spPr>
      </p:pic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6268D643-12F0-F476-65A3-C3743BC2F1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648"/>
          <a:stretch/>
        </p:blipFill>
        <p:spPr>
          <a:xfrm>
            <a:off x="5290869" y="2338914"/>
            <a:ext cx="6542379" cy="13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08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4B72-AFA8-7947-322F-6AFD9D21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 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926F-8E03-4F65-90AB-8C1E28795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5931877" cy="4525963"/>
          </a:xfrm>
        </p:spPr>
        <p:txBody>
          <a:bodyPr>
            <a:normAutofit/>
          </a:bodyPr>
          <a:lstStyle/>
          <a:p>
            <a:r>
              <a:rPr lang="en-US" dirty="0" err="1"/>
              <a:t>Subsetting</a:t>
            </a:r>
            <a:r>
              <a:rPr lang="en-US" dirty="0"/>
              <a:t> atomic vectors (4 ways)</a:t>
            </a:r>
          </a:p>
          <a:p>
            <a:r>
              <a:rPr lang="en-US" dirty="0" err="1"/>
              <a:t>Subsetting</a:t>
            </a:r>
            <a:r>
              <a:rPr lang="en-US" dirty="0"/>
              <a:t> lists [, [[, and $</a:t>
            </a:r>
          </a:p>
          <a:p>
            <a:r>
              <a:rPr lang="en-US" dirty="0" err="1"/>
              <a:t>seq_along</a:t>
            </a:r>
            <a:r>
              <a:rPr lang="en-US" dirty="0"/>
              <a:t>() and the for loop</a:t>
            </a:r>
          </a:p>
          <a:p>
            <a:r>
              <a:rPr lang="en-US" dirty="0"/>
              <a:t>if statement (non-</a:t>
            </a:r>
            <a:r>
              <a:rPr lang="en-US" dirty="0" err="1"/>
              <a:t>vectorised</a:t>
            </a:r>
            <a:r>
              <a:rPr lang="en-US" dirty="0"/>
              <a:t>)</a:t>
            </a:r>
          </a:p>
          <a:p>
            <a:r>
              <a:rPr lang="en-US" dirty="0"/>
              <a:t>Next Challenge: </a:t>
            </a:r>
            <a:r>
              <a:rPr lang="en-US" i="1" dirty="0">
                <a:solidFill>
                  <a:srgbClr val="0432FF"/>
                </a:solidFill>
              </a:rPr>
              <a:t>filtering </a:t>
            </a:r>
            <a:r>
              <a:rPr lang="en-US" i="1" dirty="0" err="1">
                <a:solidFill>
                  <a:srgbClr val="0432FF"/>
                </a:solidFill>
              </a:rPr>
              <a:t>sw_people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Next Topic: </a:t>
            </a:r>
            <a:r>
              <a:rPr lang="en-US" i="1" dirty="0">
                <a:solidFill>
                  <a:srgbClr val="0432FF"/>
                </a:solidFill>
              </a:rPr>
              <a:t>Functions, Functionals, and the R Pipe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28419-46B4-C2DE-4342-E624F8DA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A close-up of a leaf&#10;&#10;Description automatically generated">
            <a:extLst>
              <a:ext uri="{FF2B5EF4-FFF2-40B4-BE49-F238E27FC236}">
                <a16:creationId xmlns:a16="http://schemas.microsoft.com/office/drawing/2014/main" id="{F747B0F1-CE35-A52A-349E-9B8952E3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070" y="2144453"/>
            <a:ext cx="4894388" cy="32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68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C3B8-C031-CB1A-0DD2-34EA05F9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3.3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90008-6E53-967E-2F8A-4F263A2C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438DB-1CE5-696D-34D3-9C223111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86983"/>
            <a:ext cx="10777531" cy="34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3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4204B-B7C0-6432-6BD1-D393479C7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6010-C342-2DC4-FD38-DC595576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negative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AEE1F-A888-E3D1-EE5B-D0937DBC3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819181" cy="4525963"/>
          </a:xfrm>
        </p:spPr>
        <p:txBody>
          <a:bodyPr>
            <a:normAutofit/>
          </a:bodyPr>
          <a:lstStyle/>
          <a:p>
            <a:r>
              <a:rPr lang="en-US" dirty="0"/>
              <a:t>Negative integers can be used to exclude elements from a vector, and one or more elements can be excluded. </a:t>
            </a:r>
          </a:p>
          <a:p>
            <a:r>
              <a:rPr lang="en-US" dirty="0"/>
              <a:t>Here are some examples using the customers atomic vector.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4C530-59CC-137A-5150-84DBA418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33B649A-136C-51EB-A525-27FAF904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61" y="1720315"/>
            <a:ext cx="6826815" cy="41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8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685B-E8EB-D31A-0BDC-99CA3BAA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Logical vectors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3376C-B698-F06F-D4E5-5BAD1A667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895" y="1615282"/>
            <a:ext cx="5384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Logical vectors can be used to subset a vector, and this is a powerful feature of R.</a:t>
            </a:r>
          </a:p>
          <a:p>
            <a:r>
              <a:rPr lang="en-US" dirty="0"/>
              <a:t>It allows for the use of relational and logical operators to perform </a:t>
            </a:r>
            <a:r>
              <a:rPr lang="en-US" dirty="0" err="1"/>
              <a:t>subsetting</a:t>
            </a:r>
            <a:r>
              <a:rPr lang="en-US" dirty="0"/>
              <a:t>. </a:t>
            </a:r>
          </a:p>
          <a:p>
            <a:r>
              <a:rPr lang="en-US" dirty="0"/>
              <a:t>The idea is a simple one: when a logical vector is used to subset a vector, only the corresponding cells of the target vector that are TRUE in the logical vector will be retained.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9D6F4-7D3C-CEE4-284F-74521E13B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ABBBB5-CBCF-32B3-3E55-FDC71029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943" y="1839816"/>
            <a:ext cx="6245995" cy="380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8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A572-E2E7-078B-279D-00AF302A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Named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31C9F-A3AB-6BFF-3263-AE82EB51D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469176" cy="4525963"/>
          </a:xfrm>
        </p:spPr>
        <p:txBody>
          <a:bodyPr/>
          <a:lstStyle/>
          <a:p>
            <a:r>
              <a:rPr lang="en-US" dirty="0"/>
              <a:t>If a vector has named elements, often set via the function names(), then elements can </a:t>
            </a:r>
            <a:r>
              <a:rPr lang="en-US" dirty="0" err="1"/>
              <a:t>subsetted</a:t>
            </a:r>
            <a:r>
              <a:rPr lang="en-US" dirty="0"/>
              <a:t> using their names. </a:t>
            </a:r>
          </a:p>
          <a:p>
            <a:r>
              <a:rPr lang="en-US" dirty="0"/>
              <a:t>This is convenient if you need to retrieve an element but do not know its exact indexed location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39F537-1C82-65D2-0A2A-E482445DB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A320B6-906D-C748-1680-75E949B8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931"/>
          <a:stretch/>
        </p:blipFill>
        <p:spPr>
          <a:xfrm>
            <a:off x="5940207" y="1522297"/>
            <a:ext cx="5953421" cy="44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8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4291-29A1-BFB1-1396-FA8C8492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which()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3B54-3043-0897-8DFC-9C73BEB1C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179" y="2250197"/>
            <a:ext cx="4711547" cy="3170102"/>
          </a:xfrm>
        </p:spPr>
        <p:txBody>
          <a:bodyPr/>
          <a:lstStyle/>
          <a:p>
            <a:r>
              <a:rPr lang="en-US" dirty="0"/>
              <a:t>The R function </a:t>
            </a:r>
            <a:r>
              <a:rPr lang="en-US" dirty="0">
                <a:solidFill>
                  <a:srgbClr val="0432FF"/>
                </a:solidFill>
              </a:rPr>
              <a:t>which() </a:t>
            </a:r>
            <a:r>
              <a:rPr lang="en-US" dirty="0"/>
              <a:t>returns the TRUE indices of a logical object</a:t>
            </a:r>
          </a:p>
          <a:p>
            <a:r>
              <a:rPr lang="en-US" dirty="0"/>
              <a:t>These indices can then be used to extract values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BD60A-DEF9-74C6-0AF1-E7ECF0D2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3DC92-F6EF-7CB1-0E03-DF6C1957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77" y="2060613"/>
            <a:ext cx="6442820" cy="27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9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01F8-E17F-FB09-2728-98D93FFA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3.1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1D628-CCAF-E3CD-C5A8-DD8474F2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set.seed</a:t>
            </a:r>
            <a:r>
              <a:rPr lang="en-US" dirty="0"/>
              <a:t>(100)</a:t>
            </a:r>
          </a:p>
          <a:p>
            <a:r>
              <a:rPr lang="en-US" dirty="0"/>
              <a:t>Create a random sample of numbers between 1 and 20</a:t>
            </a:r>
          </a:p>
          <a:p>
            <a:r>
              <a:rPr lang="en-US" dirty="0"/>
              <a:t>Use logical vectors to subset only even numbers from the list.</a:t>
            </a:r>
          </a:p>
          <a:p>
            <a:r>
              <a:rPr lang="en-US" dirty="0"/>
              <a:t>Use the which() function to do the same task</a:t>
            </a:r>
          </a:p>
          <a:p>
            <a:r>
              <a:rPr lang="en-US" dirty="0"/>
              <a:t>Note: the modulus operator </a:t>
            </a:r>
            <a:r>
              <a:rPr lang="en-US" dirty="0">
                <a:solidFill>
                  <a:srgbClr val="0432FF"/>
                </a:solidFill>
              </a:rPr>
              <a:t>%%</a:t>
            </a:r>
            <a:r>
              <a:rPr lang="en-US" dirty="0"/>
              <a:t> can be used to check for remainder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DF0DE-CF4C-7C28-C083-A12AB6E6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7979-4B03-7CBD-6971-AEBE6010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57ED9-A86E-7E91-312B-98B102047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Subsetting</a:t>
            </a:r>
            <a:r>
              <a:rPr lang="en-US" dirty="0"/>
              <a:t> lists is more challenging than </a:t>
            </a:r>
            <a:r>
              <a:rPr lang="en-US" dirty="0" err="1"/>
              <a:t>subsetting</a:t>
            </a:r>
            <a:r>
              <a:rPr lang="en-US" dirty="0"/>
              <a:t> atomic vectors. </a:t>
            </a:r>
          </a:p>
          <a:p>
            <a:r>
              <a:rPr lang="en-US" dirty="0"/>
              <a:t>There are three methods that can be used, and to illustrate the core idea (before moving on to a more detailed example)</a:t>
            </a:r>
          </a:p>
          <a:p>
            <a:r>
              <a:rPr lang="en-US" dirty="0"/>
              <a:t>we define a list l1 that contains three elements, and then show the different approaches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C1FE1-2C57-EAB0-CC37-268D2C47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DC5324F-3236-B902-6073-19481340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14" y="1957780"/>
            <a:ext cx="5657540" cy="35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32629</TotalTime>
  <Words>2159</Words>
  <Application>Microsoft Macintosh PowerPoint</Application>
  <PresentationFormat>Widescreen</PresentationFormat>
  <Paragraphs>192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Presentation</vt:lpstr>
      <vt:lpstr>Subsetting in R</vt:lpstr>
      <vt:lpstr>(1) positive integer</vt:lpstr>
      <vt:lpstr>(2) negative integer</vt:lpstr>
      <vt:lpstr>(3) Logical vectors</vt:lpstr>
      <vt:lpstr>(4) Named elements</vt:lpstr>
      <vt:lpstr>which() function</vt:lpstr>
      <vt:lpstr>Challenge 3.1</vt:lpstr>
      <vt:lpstr>Subsetting lists</vt:lpstr>
      <vt:lpstr>(1) The single square bracket [</vt:lpstr>
      <vt:lpstr>Additional examples using [</vt:lpstr>
      <vt:lpstr>(2) The double square bracket [[</vt:lpstr>
      <vt:lpstr>Other examples</vt:lpstr>
      <vt:lpstr>(3) The tag operator $</vt:lpstr>
      <vt:lpstr>Example: A more complex list</vt:lpstr>
      <vt:lpstr>Exploring the list</vt:lpstr>
      <vt:lpstr>1. Extract the first list element</vt:lpstr>
      <vt:lpstr>2. Extract the contents of the first list element.</vt:lpstr>
      <vt:lpstr>3. Extract the product name from the first list element.</vt:lpstr>
      <vt:lpstr>4. Extract the annual product sales of the first product.</vt:lpstr>
      <vt:lpstr>5. Extract quarterly info for the first product.</vt:lpstr>
      <vt:lpstr>6. Extract quarterly info for the first product.</vt:lpstr>
      <vt:lpstr>7. Extract quarterly sales for the first product.</vt:lpstr>
      <vt:lpstr>8. Extract quarterly sales for first two quarters.</vt:lpstr>
      <vt:lpstr>Adding and removing list elements</vt:lpstr>
      <vt:lpstr>Overall observations on list subsetting</vt:lpstr>
      <vt:lpstr>Iteration over vectors using the for loop</vt:lpstr>
      <vt:lpstr>Useful for processing lists</vt:lpstr>
      <vt:lpstr>Challenge 3.2</vt:lpstr>
      <vt:lpstr>if statement (not vectorized)</vt:lpstr>
      <vt:lpstr>Mini-case: Star Wars Movies</vt:lpstr>
      <vt:lpstr>1. Find all George Lucas movies</vt:lpstr>
      <vt:lpstr>List the movie titles</vt:lpstr>
      <vt:lpstr>Another approach: restructure the list</vt:lpstr>
      <vt:lpstr>Exploring parallel vectors in the list</vt:lpstr>
      <vt:lpstr>Chapter 3  Recap</vt:lpstr>
      <vt:lpstr>Challenge 3.3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523</cp:revision>
  <cp:lastPrinted>2020-11-24T11:26:30Z</cp:lastPrinted>
  <dcterms:created xsi:type="dcterms:W3CDTF">2016-06-27T07:49:28Z</dcterms:created>
  <dcterms:modified xsi:type="dcterms:W3CDTF">2024-11-05T09:26:19Z</dcterms:modified>
</cp:coreProperties>
</file>